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20"/>
  </p:notes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  <p:sldId id="270" r:id="rId18"/>
    <p:sldId id="271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FCFFA-FF83-4E90-AE85-EC268A14CF3B}" type="datetimeFigureOut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DB7CD-EDCF-4B56-A3AF-7D691C8AA5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098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EDB7CD-EDCF-4B56-A3AF-7D691C8AA53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4804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D8A83-42A5-4287-93BA-CF94DED073E4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573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98E40-5B33-4BF9-9359-5ED835CFD5CA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993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33F29-DE57-4A62-AD64-F28A78F204DE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2752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49EC-1681-4477-AD11-F3B0F846EB88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361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3CAE-04F7-4FB8-A081-3E56B41106EB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70204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29A16-D436-48DF-8FDB-259E1B366829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12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C4E9D-19CE-4B0D-9C22-F02C76A4B297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4734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E98FF-DFDD-45AB-8998-AAFE8A96F606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7905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00F2-847D-46EA-A066-4F0201DAFDD8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618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2E784-E403-42A0-9571-487A9692CC7C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53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4322F-8A88-48E1-8BA9-D0BD287CEA34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65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12384-1136-4388-8DCA-E5E51C5AFF88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5950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E4632-4C45-447C-8F1A-93471B3488B7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FA406-0A10-492E-8C61-42EA3C2481D9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611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B136-2C7A-4690-A066-1048228AEA1F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5072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9521B-D96C-4F8B-8832-4DCE3781DBB1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537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9A8D2-87C4-47C1-A8BA-E8C3D45089F1}" type="datetime1">
              <a:rPr lang="zh-TW" altLang="en-US" smtClean="0"/>
              <a:t>2014/11/20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DB33D-173E-4EFB-B8EE-7242D22FEB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796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6040672" cy="1646302"/>
          </a:xfrm>
        </p:spPr>
        <p:txBody>
          <a:bodyPr/>
          <a:lstStyle/>
          <a:p>
            <a:r>
              <a:rPr lang="en-US" altLang="zh-TW" dirty="0" smtClean="0"/>
              <a:t>IPF </a:t>
            </a:r>
            <a:r>
              <a:rPr lang="en-US" altLang="zh-TW" dirty="0" smtClean="0"/>
              <a:t>Excel Database</a:t>
            </a:r>
            <a:endParaRPr lang="zh-TW" altLang="en-US" dirty="0"/>
          </a:p>
        </p:txBody>
      </p:sp>
      <p:sp>
        <p:nvSpPr>
          <p:cNvPr id="7" name="副標題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064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Serological tests: Other serological tests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2817022"/>
              </p:ext>
            </p:extLst>
          </p:nvPr>
        </p:nvGraphicFramePr>
        <p:xfrm>
          <a:off x="609602" y="2160588"/>
          <a:ext cx="6347919" cy="417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000"/>
                <a:gridCol w="2791919"/>
              </a:tblGrid>
              <a:tr h="0">
                <a:tc>
                  <a:txBody>
                    <a:bodyPr/>
                    <a:lstStyle/>
                    <a:p>
                      <a:r>
                        <a:rPr lang="en-US" altLang="zh-TW" sz="1400" dirty="0" smtClean="0"/>
                        <a:t>Test Name</a:t>
                      </a:r>
                      <a:endParaRPr lang="zh-TW" altLang="en-US" sz="1400" dirty="0"/>
                    </a:p>
                  </a:txBody>
                  <a:tcPr marL="85377" marR="85377"/>
                </a:tc>
                <a:tc>
                  <a:txBody>
                    <a:bodyPr/>
                    <a:lstStyle/>
                    <a:p>
                      <a:endParaRPr lang="zh-TW" altLang="en-US" sz="1400" dirty="0"/>
                    </a:p>
                  </a:txBody>
                  <a:tcPr marL="85377" marR="85377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dirty="0" err="1"/>
                        <a:t>Creatine</a:t>
                      </a:r>
                      <a:r>
                        <a:rPr lang="en-US" sz="1400" dirty="0"/>
                        <a:t> Kinase (U/L)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Unit: U/L</a:t>
                      </a:r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Rheumatoid Factor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dirty="0" smtClean="0"/>
                        <a:t>Negative, Positive, Not Done</a:t>
                      </a:r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Antinuclear Antibodies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Antisynthetase (anti-Jo1) Antibodies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Sjogrens SS-A Antibodies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Sjogrens SS-B Antibodies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Scleroderma-70 Antibody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Arterial Blood Gas (Optional)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dirty="0" smtClean="0"/>
                        <a:t>Normal,</a:t>
                      </a:r>
                      <a:r>
                        <a:rPr lang="en-US" altLang="zh-TW" sz="1400" baseline="0" dirty="0" smtClean="0"/>
                        <a:t> </a:t>
                      </a:r>
                      <a:r>
                        <a:rPr lang="en-US" altLang="zh-TW" sz="1400" dirty="0" smtClean="0"/>
                        <a:t>Abnormal</a:t>
                      </a:r>
                      <a:r>
                        <a:rPr lang="en-US" altLang="zh-TW" sz="1400" baseline="0" dirty="0" smtClean="0"/>
                        <a:t> -</a:t>
                      </a:r>
                      <a:r>
                        <a:rPr lang="en-US" altLang="zh-TW" sz="1400" dirty="0" smtClean="0"/>
                        <a:t> NCS, Abnormal</a:t>
                      </a:r>
                      <a:r>
                        <a:rPr lang="en-US" altLang="zh-TW" sz="1400" baseline="0" dirty="0" smtClean="0"/>
                        <a:t> - </a:t>
                      </a:r>
                      <a:r>
                        <a:rPr lang="en-US" altLang="zh-TW" sz="1400" dirty="0" smtClean="0"/>
                        <a:t>CS, Not Done</a:t>
                      </a:r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Epstein-Barr Virus (EBV)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Hepatitis C Virus (HCV) Antibody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smtClean="0"/>
                        <a:t>Negative, Positive, Not Done</a:t>
                      </a:r>
                      <a:endParaRPr lang="en-US" altLang="zh-TW" sz="1400" dirty="0" smtClean="0"/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Cytomegalovirus IgG Antibody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dirty="0" smtClean="0"/>
                        <a:t>Negative, Positive, Not Done</a:t>
                      </a:r>
                    </a:p>
                  </a:txBody>
                  <a:tcPr marL="85377" marR="85377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/>
                        <a:t>Cytomegalovirus IgM Antibody</a:t>
                      </a:r>
                    </a:p>
                  </a:txBody>
                  <a:tcPr marL="85377" marR="85377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400" dirty="0" smtClean="0"/>
                        <a:t>Negative, Positive, Not Done</a:t>
                      </a:r>
                    </a:p>
                  </a:txBody>
                  <a:tcPr marL="85377" marR="85377"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581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HRCT criteria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Date of Assessment</a:t>
            </a:r>
          </a:p>
          <a:p>
            <a:pPr lvl="1"/>
            <a:r>
              <a:rPr lang="zh-TW" altLang="en-US" dirty="0"/>
              <a:t>不同的 </a:t>
            </a:r>
            <a:r>
              <a:rPr lang="en-US" altLang="zh-TW" dirty="0"/>
              <a:t>Date of Assessment</a:t>
            </a:r>
            <a:r>
              <a:rPr lang="zh-TW" altLang="en-US" dirty="0"/>
              <a:t> 分別寫在不同列</a:t>
            </a:r>
            <a:endParaRPr lang="en-US" altLang="zh-TW" dirty="0"/>
          </a:p>
          <a:p>
            <a:pPr lvl="1"/>
            <a:r>
              <a:rPr lang="zh-TW" altLang="en-US" dirty="0"/>
              <a:t>一位患者可以有多次的紀錄</a:t>
            </a:r>
            <a:r>
              <a:rPr lang="en-US" altLang="zh-TW" dirty="0"/>
              <a:t> (</a:t>
            </a:r>
            <a:r>
              <a:rPr lang="zh-TW" altLang="en-US" dirty="0"/>
              <a:t>以 </a:t>
            </a:r>
            <a:r>
              <a:rPr lang="en-US" altLang="zh-TW" dirty="0"/>
              <a:t>Date of Assessment </a:t>
            </a:r>
            <a:r>
              <a:rPr lang="zh-TW" altLang="en-US" dirty="0"/>
              <a:t>區分</a:t>
            </a:r>
            <a:r>
              <a:rPr lang="en-US" altLang="zh-TW" dirty="0"/>
              <a:t>, </a:t>
            </a:r>
            <a:r>
              <a:rPr lang="zh-TW" altLang="en-US" dirty="0"/>
              <a:t>日期一定要填</a:t>
            </a:r>
            <a:r>
              <a:rPr lang="en-US" altLang="zh-TW" dirty="0"/>
              <a:t>)</a:t>
            </a:r>
          </a:p>
          <a:p>
            <a:r>
              <a:rPr lang="en-US" altLang="zh-TW" dirty="0" smtClean="0"/>
              <a:t>HRCT </a:t>
            </a:r>
            <a:r>
              <a:rPr lang="en-US" altLang="zh-TW" dirty="0" smtClean="0"/>
              <a:t>UIP pattern</a:t>
            </a:r>
          </a:p>
          <a:p>
            <a:r>
              <a:rPr lang="en-US" altLang="zh-TW" dirty="0" smtClean="0"/>
              <a:t>Inconsistent with UIP pattern</a:t>
            </a:r>
          </a:p>
          <a:p>
            <a:r>
              <a:rPr lang="en-US" altLang="zh-TW" dirty="0" smtClean="0"/>
              <a:t>Emphysema</a:t>
            </a:r>
          </a:p>
          <a:p>
            <a:pPr lvl="1"/>
            <a:r>
              <a:rPr lang="en-US" altLang="zh-TW" dirty="0" smtClean="0"/>
              <a:t>Yes or No</a:t>
            </a:r>
            <a:r>
              <a:rPr lang="en-US" altLang="zh-TW" dirty="0" smtClean="0"/>
              <a:t>?</a:t>
            </a:r>
          </a:p>
          <a:p>
            <a:pPr lvl="1"/>
            <a:endParaRPr lang="en-US" altLang="zh-TW" dirty="0"/>
          </a:p>
          <a:p>
            <a:r>
              <a:rPr lang="zh-TW" altLang="en-US" i="1" dirty="0"/>
              <a:t>請確實填寫每一列的 </a:t>
            </a:r>
            <a:r>
              <a:rPr lang="en-US" altLang="zh-TW" i="1" dirty="0" smtClean="0"/>
              <a:t>Identity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198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HRCT: HRCT UIP pattern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112240"/>
              </p:ext>
            </p:extLst>
          </p:nvPr>
        </p:nvGraphicFramePr>
        <p:xfrm>
          <a:off x="609600" y="2160588"/>
          <a:ext cx="6348414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38133"/>
                <a:gridCol w="18102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b="1" dirty="0" smtClean="0"/>
                        <a:t>HRCT UIP pattern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err="1"/>
                        <a:t>Subpleural</a:t>
                      </a:r>
                      <a:r>
                        <a:rPr lang="en-US" dirty="0"/>
                        <a:t>, basal predominance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Reticular abnormality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Honeycombing with or without traction bronchiectasis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Absence of features listed as inconsistent with UIP pattern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Y: Yes, N: No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518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HRCT: Inconsistent with UIP pattern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52151"/>
              </p:ext>
            </p:extLst>
          </p:nvPr>
        </p:nvGraphicFramePr>
        <p:xfrm>
          <a:off x="609600" y="2160588"/>
          <a:ext cx="6348414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3600"/>
                <a:gridCol w="167481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Inconsistent with UIP 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Upper or mid-lung predominance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Peribronchiovascular predominance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Extensive ground glass abnormality (extent &gt; reticular abnormality)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Profuse micronodules (bilateral, predominantly upper lobes)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Discrete cysts (multiple, bilateral, away from areas of honeycombing)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Diffuse mosaic attenuation/air-trapping (bilateral, in three or more lobes)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Consolidation in bronchopulmonary segment(s)/lobe(s)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Y: Yes, N: No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096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Physiology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Date of Assessment</a:t>
            </a:r>
          </a:p>
          <a:p>
            <a:pPr lvl="1"/>
            <a:r>
              <a:rPr lang="zh-TW" altLang="en-US" dirty="0"/>
              <a:t>不同的 </a:t>
            </a:r>
            <a:r>
              <a:rPr lang="en-US" altLang="zh-TW" dirty="0"/>
              <a:t>Date of Assessment</a:t>
            </a:r>
            <a:r>
              <a:rPr lang="zh-TW" altLang="en-US" dirty="0"/>
              <a:t> 分別寫在不同列</a:t>
            </a:r>
            <a:endParaRPr lang="en-US" altLang="zh-TW" dirty="0"/>
          </a:p>
          <a:p>
            <a:pPr lvl="1"/>
            <a:r>
              <a:rPr lang="zh-TW" altLang="en-US" dirty="0"/>
              <a:t>一位患者可以有多次的紀錄</a:t>
            </a:r>
            <a:r>
              <a:rPr lang="en-US" altLang="zh-TW" dirty="0"/>
              <a:t> (</a:t>
            </a:r>
            <a:r>
              <a:rPr lang="zh-TW" altLang="en-US" dirty="0"/>
              <a:t>以 </a:t>
            </a:r>
            <a:r>
              <a:rPr lang="en-US" altLang="zh-TW" dirty="0"/>
              <a:t>Date of Assessment </a:t>
            </a:r>
            <a:r>
              <a:rPr lang="zh-TW" altLang="en-US" dirty="0"/>
              <a:t>區分</a:t>
            </a:r>
            <a:r>
              <a:rPr lang="en-US" altLang="zh-TW" dirty="0"/>
              <a:t>, </a:t>
            </a:r>
            <a:r>
              <a:rPr lang="zh-TW" altLang="en-US" dirty="0"/>
              <a:t>日期一定要填</a:t>
            </a:r>
            <a:r>
              <a:rPr lang="en-US" altLang="zh-TW" dirty="0"/>
              <a:t>)</a:t>
            </a:r>
          </a:p>
          <a:p>
            <a:r>
              <a:rPr lang="en-US" altLang="zh-TW" dirty="0" smtClean="0"/>
              <a:t>Dyspnea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Mild, Moderate, Severe, Life-threatening</a:t>
            </a:r>
          </a:p>
          <a:p>
            <a:r>
              <a:rPr lang="en-US" altLang="zh-TW" dirty="0" smtClean="0"/>
              <a:t>Spirometry</a:t>
            </a:r>
          </a:p>
          <a:p>
            <a:r>
              <a:rPr lang="en-US" altLang="zh-TW" dirty="0" smtClean="0"/>
              <a:t>Cardiopulmonary exercise testing</a:t>
            </a:r>
          </a:p>
          <a:p>
            <a:r>
              <a:rPr lang="en-US" altLang="zh-TW" dirty="0" smtClean="0"/>
              <a:t>Six-Minute-Walk testing (6MWT</a:t>
            </a:r>
            <a:r>
              <a:rPr lang="en-US" altLang="zh-TW" dirty="0" smtClean="0"/>
              <a:t>)</a:t>
            </a:r>
          </a:p>
          <a:p>
            <a:endParaRPr lang="en-US" altLang="zh-TW" dirty="0"/>
          </a:p>
          <a:p>
            <a:r>
              <a:rPr lang="zh-TW" altLang="en-US" i="1" dirty="0" smtClean="0"/>
              <a:t>空白視為未執行該檢測</a:t>
            </a:r>
            <a:endParaRPr lang="en-US" altLang="zh-TW" i="1" dirty="0" smtClean="0"/>
          </a:p>
          <a:p>
            <a:r>
              <a:rPr lang="zh-TW" altLang="en-US" i="1" dirty="0"/>
              <a:t>請確實填寫每一列的 </a:t>
            </a:r>
            <a:r>
              <a:rPr lang="en-US" altLang="zh-TW" i="1" dirty="0" smtClean="0"/>
              <a:t>Identity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221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Physiology: Spirometry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7479869"/>
              </p:ext>
            </p:extLst>
          </p:nvPr>
        </p:nvGraphicFramePr>
        <p:xfrm>
          <a:off x="609600" y="2160588"/>
          <a:ext cx="634841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FVC (mL)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mL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FVC (% predicted)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FEV1 (mL)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mL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FEV1 (% predicted)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FEV1/FVC ratio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DLCO (mmol/min/lPa)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mmol/min/lPa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DLCO (% predicted)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Total lung capacity (mL)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Unit: mL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1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Physiology: CPET Pattern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05199"/>
              </p:ext>
            </p:extLst>
          </p:nvPr>
        </p:nvGraphicFramePr>
        <p:xfrm>
          <a:off x="609600" y="2160588"/>
          <a:ext cx="6348414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4267"/>
                <a:gridCol w="438414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Question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</a:t>
                      </a:r>
                      <a:r>
                        <a:rPr lang="en-US" altLang="zh-TW" baseline="0" dirty="0" smtClean="0"/>
                        <a:t> value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CPET Pattern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Normal Patient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Heart Failure	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Pulmonary Vascular Disease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Deconditioning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COPD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ILD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Obesity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Psychogenic disorders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Neuromuscular Disease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Poor effort and malingering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TW" dirty="0" smtClean="0"/>
                        <a:t>Not determined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599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Physiology: Six-Minute-Walk testing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623751"/>
              </p:ext>
            </p:extLst>
          </p:nvPr>
        </p:nvGraphicFramePr>
        <p:xfrm>
          <a:off x="609600" y="2160588"/>
          <a:ext cx="6348414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2933"/>
                <a:gridCol w="277548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Resting saturation (SpO2, 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Exercise saturation (SpO2, 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6 Minutes Distance (meters)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Unit: meters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395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Treatment</a:t>
            </a:r>
            <a:endParaRPr lang="zh-TW" altLang="en-US" sz="3200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單一患者可以有不同的藥品紀錄</a:t>
            </a:r>
            <a:endParaRPr lang="en-US" altLang="zh-TW" dirty="0" smtClean="0"/>
          </a:p>
          <a:p>
            <a:r>
              <a:rPr lang="zh-TW" altLang="en-US" dirty="0" smtClean="0"/>
              <a:t>請確實填寫每一列的 </a:t>
            </a:r>
            <a:r>
              <a:rPr lang="en-US" altLang="zh-TW" dirty="0" smtClean="0"/>
              <a:t>Identity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18</a:t>
            </a:fld>
            <a:endParaRPr lang="zh-TW" altLang="en-US"/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585073"/>
              </p:ext>
            </p:extLst>
          </p:nvPr>
        </p:nvGraphicFramePr>
        <p:xfrm>
          <a:off x="608898" y="3032655"/>
          <a:ext cx="6348414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 Values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Name of Treatment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Dose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Dose Units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TW" dirty="0" smtClean="0"/>
                        <a:t>mg, mcg, g, mL, mcL</a:t>
                      </a:r>
                      <a:endParaRPr lang="en-US" altLang="zh-TW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Dosing Frequency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QD, BID, TID, QOD, Q3D, Unknown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Start Date (yyyy/mm/dd)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End Date  (</a:t>
                      </a:r>
                      <a:r>
                        <a:rPr lang="en-US" dirty="0" err="1"/>
                        <a:t>yyyy</a:t>
                      </a:r>
                      <a:r>
                        <a:rPr lang="en-US" dirty="0"/>
                        <a:t>/mm/</a:t>
                      </a:r>
                      <a:r>
                        <a:rPr lang="en-US" dirty="0" err="1"/>
                        <a:t>dd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47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 smtClean="0"/>
              <a:t>Characteristics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Identity</a:t>
            </a:r>
          </a:p>
          <a:p>
            <a:r>
              <a:rPr lang="en-US" altLang="zh-TW" dirty="0"/>
              <a:t>Demographics</a:t>
            </a:r>
          </a:p>
          <a:p>
            <a:r>
              <a:rPr lang="en-US" altLang="zh-TW" dirty="0"/>
              <a:t>Environmental and occupational exposure</a:t>
            </a:r>
          </a:p>
          <a:p>
            <a:r>
              <a:rPr lang="en-US" altLang="zh-TW" dirty="0"/>
              <a:t>Comorbidities </a:t>
            </a:r>
          </a:p>
          <a:p>
            <a:r>
              <a:rPr lang="en-US" altLang="zh-TW" dirty="0"/>
              <a:t>Physical examination </a:t>
            </a:r>
          </a:p>
          <a:p>
            <a:r>
              <a:rPr lang="en-US" altLang="zh-TW" dirty="0"/>
              <a:t>Surgical lung biopsy </a:t>
            </a:r>
          </a:p>
          <a:p>
            <a:r>
              <a:rPr lang="en-US" altLang="zh-TW" dirty="0" err="1"/>
              <a:t>Bronchoalveolar</a:t>
            </a:r>
            <a:r>
              <a:rPr lang="en-US" altLang="zh-TW" dirty="0"/>
              <a:t> lavage </a:t>
            </a:r>
            <a:r>
              <a:rPr lang="en-US" altLang="zh-TW" dirty="0" smtClean="0"/>
              <a:t>(BAL) 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486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Characteristics: Identity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Hospital name (code)</a:t>
            </a:r>
          </a:p>
          <a:p>
            <a:r>
              <a:rPr lang="en-US" altLang="zh-TW" dirty="0"/>
              <a:t>Physician name (code)</a:t>
            </a:r>
          </a:p>
          <a:p>
            <a:r>
              <a:rPr lang="en-US" altLang="zh-TW" dirty="0"/>
              <a:t>Patient's initial (code)</a:t>
            </a:r>
          </a:p>
          <a:p>
            <a:endParaRPr lang="en-US" altLang="zh-TW" dirty="0" smtClean="0"/>
          </a:p>
          <a:p>
            <a:r>
              <a:rPr lang="zh-TW" altLang="en-US" i="1" dirty="0" smtClean="0"/>
              <a:t>註冊患者資訊在</a:t>
            </a:r>
            <a:r>
              <a:rPr lang="en-US" altLang="zh-TW" i="1" dirty="0" smtClean="0"/>
              <a:t> </a:t>
            </a:r>
            <a:r>
              <a:rPr lang="en-US" altLang="zh-TW" b="1" i="1" dirty="0" smtClean="0"/>
              <a:t>Characteristics</a:t>
            </a:r>
            <a:r>
              <a:rPr lang="en-US" altLang="zh-TW" i="1" dirty="0" smtClean="0"/>
              <a:t> </a:t>
            </a:r>
            <a:r>
              <a:rPr lang="zh-TW" altLang="en-US" i="1" dirty="0" smtClean="0"/>
              <a:t>分頁</a:t>
            </a:r>
            <a:endParaRPr lang="en-US" altLang="zh-TW" i="1" dirty="0" smtClean="0"/>
          </a:p>
          <a:p>
            <a:r>
              <a:rPr lang="zh-TW" altLang="en-US" i="1" dirty="0" smtClean="0"/>
              <a:t>其他分頁會參照 </a:t>
            </a:r>
            <a:r>
              <a:rPr lang="en-US" altLang="zh-TW" b="1" i="1" dirty="0" smtClean="0"/>
              <a:t>Characteristics</a:t>
            </a:r>
            <a:r>
              <a:rPr lang="en-US" altLang="zh-TW" i="1" dirty="0" smtClean="0"/>
              <a:t> </a:t>
            </a:r>
            <a:r>
              <a:rPr lang="zh-TW" altLang="en-US" i="1" dirty="0" smtClean="0"/>
              <a:t>分頁的 </a:t>
            </a:r>
            <a:r>
              <a:rPr lang="en-US" altLang="zh-TW" i="1" dirty="0" smtClean="0"/>
              <a:t>Identity</a:t>
            </a:r>
          </a:p>
          <a:p>
            <a:r>
              <a:rPr lang="zh-TW" altLang="en-US" i="1" dirty="0" smtClean="0"/>
              <a:t>其他分頁的 </a:t>
            </a:r>
            <a:r>
              <a:rPr lang="en-US" altLang="zh-TW" i="1" dirty="0" smtClean="0"/>
              <a:t>Identity </a:t>
            </a:r>
            <a:r>
              <a:rPr lang="zh-TW" altLang="en-US" i="1" dirty="0" smtClean="0"/>
              <a:t>如果是多筆資料，每一列請重複填寫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77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Characteristics: Demographics</a:t>
            </a:r>
            <a:endParaRPr lang="zh-TW" altLang="en-US" sz="3200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2545384"/>
              </p:ext>
            </p:extLst>
          </p:nvPr>
        </p:nvGraphicFramePr>
        <p:xfrm>
          <a:off x="497247" y="1838854"/>
          <a:ext cx="6460067" cy="477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1600"/>
                <a:gridCol w="381846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 Value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Gender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M: Male, F: Female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Birthday (</a:t>
                      </a:r>
                      <a:r>
                        <a:rPr lang="en-US" dirty="0" err="1"/>
                        <a:t>yyyy</a:t>
                      </a:r>
                      <a:r>
                        <a:rPr lang="en-US" dirty="0"/>
                        <a:t>/mm/</a:t>
                      </a:r>
                      <a:r>
                        <a:rPr lang="en-US" dirty="0" err="1"/>
                        <a:t>dd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Education level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University and above,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High school,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Below high school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Initial diagnosis date (</a:t>
                      </a:r>
                      <a:r>
                        <a:rPr lang="en-US" dirty="0" err="1"/>
                        <a:t>yyyy</a:t>
                      </a:r>
                      <a:r>
                        <a:rPr lang="en-US" dirty="0"/>
                        <a:t>/mm/</a:t>
                      </a:r>
                      <a:r>
                        <a:rPr lang="en-US" dirty="0" err="1"/>
                        <a:t>dd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Smoking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Never, Current smoker, Ex-smoker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(Pack Year)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/>
                        <a:t>A quantification of lifetime tobacco exposure defined as (number of cigarettes smoked per day x number of years smoked)/20. One pack-year is smoking 20 cigarettes a day for one year.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6444674" y="6244563"/>
            <a:ext cx="512638" cy="365125"/>
          </a:xfrm>
        </p:spPr>
        <p:txBody>
          <a:bodyPr/>
          <a:lstStyle/>
          <a:p>
            <a:fld id="{CC5DB33D-173E-4EFB-B8EE-7242D22FEB3D}" type="slidenum">
              <a:rPr lang="zh-TW" altLang="en-US" smtClean="0"/>
              <a:t>4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9600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Characteristics: Environmental and occupational exposures 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591052"/>
              </p:ext>
            </p:extLst>
          </p:nvPr>
        </p:nvGraphicFramePr>
        <p:xfrm>
          <a:off x="609600" y="2160588"/>
          <a:ext cx="634841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 Value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Y: Yes, N: No</a:t>
                      </a:r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Metal dusts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Y: Yes, N: No</a:t>
                      </a:r>
                      <a:endParaRPr 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Wood dusts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Vegetable dusts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Farming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Livestock exposures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Birds exposures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Hair dressing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Stone cutting /polishing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mtClean="0"/>
                        <a:t>Passive smoking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smtClean="0"/>
                        <a:t>Y: Yes, N: No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0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Characteristics: Comorbidities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7356110"/>
              </p:ext>
            </p:extLst>
          </p:nvPr>
        </p:nvGraphicFramePr>
        <p:xfrm>
          <a:off x="609600" y="2160588"/>
          <a:ext cx="6348414" cy="331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Variable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 Value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Gastroesophageal reflux (GER)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No,</a:t>
                      </a:r>
                    </a:p>
                    <a:p>
                      <a:pPr algn="l" fontAlgn="ctr"/>
                      <a:r>
                        <a:rPr lang="en-US" altLang="zh-TW" dirty="0" smtClean="0"/>
                        <a:t>Acid reflux sensation,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Retrosternal heartburn sensation, </a:t>
                      </a:r>
                    </a:p>
                    <a:p>
                      <a:pPr algn="l" fontAlgn="ctr"/>
                      <a:r>
                        <a:rPr lang="en-US" altLang="zh-TW" dirty="0" smtClean="0"/>
                        <a:t>Nocturnal cough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GER Treatment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Diabetes mellitus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Familial pulmonary fibrosis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Y: Yes, N: No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Cancer history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Y: Yes, N: No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759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968068" cy="1320800"/>
          </a:xfrm>
        </p:spPr>
        <p:txBody>
          <a:bodyPr>
            <a:noAutofit/>
          </a:bodyPr>
          <a:lstStyle/>
          <a:p>
            <a:r>
              <a:rPr lang="en-US" altLang="zh-TW" sz="3200" dirty="0"/>
              <a:t>Characteristics:</a:t>
            </a:r>
            <a:r>
              <a:rPr lang="zh-TW" altLang="en-US" sz="3200" dirty="0"/>
              <a:t> </a:t>
            </a:r>
            <a:r>
              <a:rPr lang="en-US" altLang="zh-TW" sz="3200" dirty="0"/>
              <a:t>Physical </a:t>
            </a:r>
            <a:r>
              <a:rPr lang="en-US" altLang="zh-TW" sz="3200" dirty="0" smtClean="0"/>
              <a:t>examination / Surgical </a:t>
            </a:r>
            <a:r>
              <a:rPr lang="en-US" altLang="zh-TW" sz="3200" dirty="0"/>
              <a:t>lung </a:t>
            </a:r>
            <a:r>
              <a:rPr lang="en-US" altLang="zh-TW" sz="3200" dirty="0" smtClean="0"/>
              <a:t>biopsy / BAL 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5757378"/>
              </p:ext>
            </p:extLst>
          </p:nvPr>
        </p:nvGraphicFramePr>
        <p:xfrm>
          <a:off x="609600" y="2160588"/>
          <a:ext cx="6879750" cy="442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5543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Physical examination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Predefined Value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Clubbed finger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Y: Yes, N: No</a:t>
                      </a:r>
                      <a:endParaRPr lang="en-US" altLang="zh-TW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Surgical lung biopsy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Date Performed (</a:t>
                      </a:r>
                      <a:r>
                        <a:rPr lang="en-US" dirty="0" err="1"/>
                        <a:t>yyyy</a:t>
                      </a:r>
                      <a:r>
                        <a:rPr lang="en-US" dirty="0"/>
                        <a:t>/mm/</a:t>
                      </a:r>
                      <a:r>
                        <a:rPr lang="en-US" dirty="0" err="1"/>
                        <a:t>dd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Location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Right middle,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Right upper, Right low, Left middle, Left upper, Left low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VATS,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Open, Other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Biopsy UIP Pattern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UIP Probable, UIP Possible, UIP Non-classifiable fibrosis, Not UIP</a:t>
                      </a:r>
                      <a:endParaRPr lang="zh-TW" alt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 err="1">
                          <a:solidFill>
                            <a:schemeClr val="bg1"/>
                          </a:solidFill>
                        </a:rPr>
                        <a:t>Bronchoalveolar</a:t>
                      </a:r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lavage (optional)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BAL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dirty="0" smtClean="0"/>
                        <a:t>Yes,</a:t>
                      </a:r>
                      <a:r>
                        <a:rPr lang="en-US" altLang="zh-TW" baseline="0" dirty="0" smtClean="0"/>
                        <a:t> </a:t>
                      </a:r>
                      <a:r>
                        <a:rPr lang="en-US" altLang="zh-TW" dirty="0" smtClean="0"/>
                        <a:t>No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>
          <a:xfrm>
            <a:off x="6969610" y="6210697"/>
            <a:ext cx="512638" cy="365125"/>
          </a:xfrm>
        </p:spPr>
        <p:txBody>
          <a:bodyPr/>
          <a:lstStyle/>
          <a:p>
            <a:fld id="{CC5DB33D-173E-4EFB-B8EE-7242D22FEB3D}" type="slidenum">
              <a:rPr lang="zh-TW" altLang="en-US" smtClean="0"/>
              <a:t>7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593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Serological tests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Date of Assessment</a:t>
            </a:r>
          </a:p>
          <a:p>
            <a:pPr lvl="1"/>
            <a:r>
              <a:rPr lang="zh-TW" altLang="en-US" dirty="0" smtClean="0"/>
              <a:t>不同的 </a:t>
            </a:r>
            <a:r>
              <a:rPr lang="en-US" altLang="zh-TW" dirty="0" smtClean="0"/>
              <a:t>Da</a:t>
            </a:r>
            <a:r>
              <a:rPr lang="en-US" altLang="zh-TW" dirty="0" smtClean="0"/>
              <a:t>te </a:t>
            </a:r>
            <a:r>
              <a:rPr lang="en-US" altLang="zh-TW" dirty="0" smtClean="0"/>
              <a:t>of </a:t>
            </a:r>
            <a:r>
              <a:rPr lang="en-US" altLang="zh-TW" dirty="0" smtClean="0"/>
              <a:t>Assessment</a:t>
            </a:r>
            <a:r>
              <a:rPr lang="zh-TW" altLang="en-US" dirty="0" smtClean="0"/>
              <a:t> </a:t>
            </a:r>
            <a:r>
              <a:rPr lang="zh-TW" altLang="en-US" dirty="0" smtClean="0"/>
              <a:t>分別寫在不同</a:t>
            </a:r>
            <a:r>
              <a:rPr lang="zh-TW" altLang="en-US" dirty="0"/>
              <a:t>列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一位患者可以有多次的紀錄</a:t>
            </a:r>
            <a:r>
              <a:rPr lang="en-US" altLang="zh-TW" dirty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以 </a:t>
            </a:r>
            <a:r>
              <a:rPr lang="en-US" altLang="zh-TW" dirty="0" smtClean="0"/>
              <a:t>Date of Assessment </a:t>
            </a:r>
            <a:r>
              <a:rPr lang="zh-TW" altLang="en-US" dirty="0" smtClean="0"/>
              <a:t>區分</a:t>
            </a:r>
            <a:r>
              <a:rPr lang="en-US" altLang="zh-TW" dirty="0" smtClean="0"/>
              <a:t>, </a:t>
            </a:r>
            <a:r>
              <a:rPr lang="zh-TW" altLang="en-US" dirty="0" smtClean="0"/>
              <a:t>日期一定要填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Complete </a:t>
            </a:r>
            <a:r>
              <a:rPr lang="en-US" altLang="zh-TW" dirty="0" smtClean="0"/>
              <a:t>blood count</a:t>
            </a:r>
          </a:p>
          <a:p>
            <a:pPr lvl="1"/>
            <a:r>
              <a:rPr lang="en-US" altLang="zh-TW" dirty="0" smtClean="0"/>
              <a:t>Values</a:t>
            </a:r>
          </a:p>
          <a:p>
            <a:r>
              <a:rPr lang="en-US" altLang="zh-TW" dirty="0" smtClean="0"/>
              <a:t>Other serological tests</a:t>
            </a:r>
          </a:p>
          <a:p>
            <a:pPr lvl="1"/>
            <a:r>
              <a:rPr lang="en-US" altLang="zh-TW" dirty="0" smtClean="0"/>
              <a:t>Value or Positive/Negative</a:t>
            </a:r>
          </a:p>
          <a:p>
            <a:endParaRPr lang="en-US" altLang="zh-TW" dirty="0"/>
          </a:p>
          <a:p>
            <a:r>
              <a:rPr lang="zh-TW" altLang="en-US" i="1" dirty="0" smtClean="0"/>
              <a:t>空白視為未做</a:t>
            </a:r>
            <a:endParaRPr lang="en-US" altLang="zh-TW" i="1" dirty="0" smtClean="0"/>
          </a:p>
          <a:p>
            <a:r>
              <a:rPr lang="zh-TW" altLang="en-US" i="1" dirty="0"/>
              <a:t>請確實填寫每一列的 </a:t>
            </a:r>
            <a:r>
              <a:rPr lang="en-US" altLang="zh-TW" i="1" dirty="0" smtClean="0"/>
              <a:t>Identity</a:t>
            </a:r>
            <a:endParaRPr lang="zh-TW" altLang="en-US" i="1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14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3200" dirty="0"/>
              <a:t>Serological tests: Complete blood count</a:t>
            </a:r>
            <a:endParaRPr lang="zh-TW" altLang="en-US" sz="32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795060"/>
              </p:ext>
            </p:extLst>
          </p:nvPr>
        </p:nvGraphicFramePr>
        <p:xfrm>
          <a:off x="609600" y="2160588"/>
          <a:ext cx="6348414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207"/>
                <a:gridCol w="317420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TW" dirty="0" smtClean="0"/>
                        <a:t>Test Name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Hematocrit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Hemoglobin (g/dL)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g/dL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Platelets  (10^9/L)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10^9/L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Red Blood Cells (10^12/L)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10^12/L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White Blood Cells (10^9/L)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10^9/L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Neutrophils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Lymphocytes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Monocytes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Eosinophils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Unit: %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/>
                        <a:t>Basophils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dirty="0"/>
                        <a:t>Unit: %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B33D-173E-4EFB-B8EE-7242D22FEB3D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00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1120</Words>
  <Application>Microsoft Office PowerPoint</Application>
  <PresentationFormat>如螢幕大小 (4:3)</PresentationFormat>
  <Paragraphs>264</Paragraphs>
  <Slides>18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IPF Excel Database</vt:lpstr>
      <vt:lpstr>Characteristics</vt:lpstr>
      <vt:lpstr>Characteristics: Identity</vt:lpstr>
      <vt:lpstr>Characteristics: Demographics</vt:lpstr>
      <vt:lpstr>Characteristics: Environmental and occupational exposures </vt:lpstr>
      <vt:lpstr>Characteristics: Comorbidities</vt:lpstr>
      <vt:lpstr>Characteristics: Physical examination / Surgical lung biopsy / BAL </vt:lpstr>
      <vt:lpstr>Serological tests</vt:lpstr>
      <vt:lpstr>Serological tests: Complete blood count</vt:lpstr>
      <vt:lpstr>Serological tests: Other serological tests</vt:lpstr>
      <vt:lpstr>HRCT criteria</vt:lpstr>
      <vt:lpstr>HRCT: HRCT UIP pattern</vt:lpstr>
      <vt:lpstr>HRCT: Inconsistent with UIP pattern</vt:lpstr>
      <vt:lpstr>Physiology</vt:lpstr>
      <vt:lpstr>Physiology: Spirometry</vt:lpstr>
      <vt:lpstr>Physiology: CPET Pattern</vt:lpstr>
      <vt:lpstr>Physiology: Six-Minute-Walk testing</vt:lpstr>
      <vt:lpstr>Treatment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Peter Chang</dc:creator>
  <cp:lastModifiedBy>Peter Chang</cp:lastModifiedBy>
  <cp:revision>31</cp:revision>
  <dcterms:created xsi:type="dcterms:W3CDTF">2014-11-18T08:11:03Z</dcterms:created>
  <dcterms:modified xsi:type="dcterms:W3CDTF">2014-11-20T07:02:05Z</dcterms:modified>
</cp:coreProperties>
</file>